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med">
    <p:newsflash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905B9-A8FD-4BB8-9892-31866F7D877E}" type="datetimeFigureOut">
              <a:rPr lang="en-US" smtClean="0"/>
              <a:pPr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AE59F-715F-4EB1-B559-305753F5FA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97" r:id="rId1"/>
    <p:sldLayoutId id="2147483998" r:id="rId2"/>
    <p:sldLayoutId id="2147483999" r:id="rId3"/>
    <p:sldLayoutId id="2147484000" r:id="rId4"/>
    <p:sldLayoutId id="2147484001" r:id="rId5"/>
    <p:sldLayoutId id="2147484002" r:id="rId6"/>
    <p:sldLayoutId id="2147484003" r:id="rId7"/>
    <p:sldLayoutId id="2147484004" r:id="rId8"/>
    <p:sldLayoutId id="2147484005" r:id="rId9"/>
    <p:sldLayoutId id="2147484006" r:id="rId10"/>
    <p:sldLayoutId id="2147484007" r:id="rId11"/>
  </p:sldLayoutIdLst>
  <p:transition spd="med">
    <p:newsflash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Median, Range, Mode, </a:t>
            </a:r>
            <a:br>
              <a:rPr lang="en-US" u="sng" dirty="0" smtClean="0"/>
            </a:br>
            <a:r>
              <a:rPr lang="en-US" sz="5300" dirty="0" smtClean="0"/>
              <a:t>(&amp; Mean)</a:t>
            </a:r>
            <a:endParaRPr lang="en-US" sz="5300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1143000" y="3905864"/>
            <a:ext cx="6096000" cy="272353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34" name="Picture 10" descr="C:\Documents and Settings\HP_Owner\Local Settings\Temporary Internet Files\Content.IE5\80Z5MF48\MC90023783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0800" y="3962400"/>
            <a:ext cx="2920497" cy="2555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90087591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6000" dirty="0" smtClean="0"/>
              <a:t>Median:</a:t>
            </a:r>
            <a:endParaRPr lang="en-US" sz="6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419600" y="381000"/>
            <a:ext cx="3714364" cy="6096000"/>
          </a:xfrm>
        </p:spPr>
        <p:txBody>
          <a:bodyPr>
            <a:noAutofit/>
          </a:bodyPr>
          <a:lstStyle/>
          <a:p>
            <a:r>
              <a:rPr lang="en-US" b="1" u="sng" dirty="0" smtClean="0"/>
              <a:t>Example #1:</a:t>
            </a:r>
          </a:p>
          <a:p>
            <a:pPr marL="0" indent="0" algn="ctr">
              <a:buNone/>
            </a:pPr>
            <a:r>
              <a:rPr lang="en-US" b="1" u="sng" dirty="0" smtClean="0"/>
              <a:t>3, 4, 7, 8, 8</a:t>
            </a:r>
          </a:p>
          <a:p>
            <a:pPr marL="0" indent="0" algn="ctr">
              <a:buNone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: place your numbers in order from least to greatest!</a:t>
            </a:r>
          </a:p>
          <a:p>
            <a:pPr marL="0" indent="0" algn="ctr"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3, 4, 7, 8, 8</a:t>
            </a:r>
          </a:p>
          <a:p>
            <a:pPr marL="0" indent="0" algn="ctr">
              <a:buNone/>
            </a:pPr>
            <a:r>
              <a:rPr lang="en-US" b="1" dirty="0" smtClean="0"/>
              <a:t>We have an odd number so we know that </a:t>
            </a:r>
            <a:r>
              <a:rPr lang="en-US" b="1" dirty="0" smtClean="0">
                <a:solidFill>
                  <a:srgbClr val="C00000"/>
                </a:solidFill>
              </a:rPr>
              <a:t>7</a:t>
            </a:r>
            <a:r>
              <a:rPr lang="en-US" b="1" dirty="0" smtClean="0"/>
              <a:t> is the </a:t>
            </a:r>
            <a:r>
              <a:rPr lang="en-US" b="1" u="sng" dirty="0" smtClean="0">
                <a:solidFill>
                  <a:schemeClr val="accent1">
                    <a:lumMod val="50000"/>
                  </a:schemeClr>
                </a:solidFill>
              </a:rPr>
              <a:t>Median!</a:t>
            </a:r>
          </a:p>
          <a:p>
            <a:pPr marL="0" indent="0">
              <a:buNone/>
            </a:pPr>
            <a:r>
              <a:rPr lang="en-US" b="1" u="sng" dirty="0" smtClean="0"/>
              <a:t>Example # 2 </a:t>
            </a:r>
          </a:p>
          <a:p>
            <a:pPr marL="0" indent="0" algn="ctr">
              <a:buNone/>
            </a:pPr>
            <a:r>
              <a:rPr lang="en-US" b="1" u="sng" dirty="0" smtClean="0"/>
              <a:t>30,21, 24, 25</a:t>
            </a:r>
          </a:p>
          <a:p>
            <a:pPr marL="0" indent="0">
              <a:buNone/>
            </a:pPr>
            <a:r>
              <a:rPr lang="en-US" b="1" dirty="0" smtClean="0"/>
              <a:t>1</a:t>
            </a:r>
            <a:r>
              <a:rPr lang="en-US" b="1" baseline="30000" dirty="0" smtClean="0"/>
              <a:t>st</a:t>
            </a:r>
            <a:r>
              <a:rPr lang="en-US" b="1" dirty="0" smtClean="0"/>
              <a:t> </a:t>
            </a:r>
            <a:r>
              <a:rPr lang="en-US" b="1" dirty="0"/>
              <a:t>: place your numbers in order from least to greatest!</a:t>
            </a:r>
          </a:p>
          <a:p>
            <a:pPr marL="0" indent="0" algn="ctr">
              <a:buNone/>
            </a:pPr>
            <a:r>
              <a:rPr lang="en-US" b="1" u="sng" dirty="0" smtClean="0">
                <a:solidFill>
                  <a:schemeClr val="bg1"/>
                </a:solidFill>
              </a:rPr>
              <a:t>21,24,25,30</a:t>
            </a:r>
          </a:p>
          <a:p>
            <a:pPr marL="0" indent="0">
              <a:buNone/>
            </a:pPr>
            <a:r>
              <a:rPr lang="en-US" b="1" dirty="0" smtClean="0"/>
              <a:t>2</a:t>
            </a:r>
            <a:r>
              <a:rPr lang="en-US" b="1" baseline="30000" dirty="0" smtClean="0"/>
              <a:t>nd</a:t>
            </a:r>
            <a:r>
              <a:rPr lang="en-US" b="1" dirty="0" smtClean="0"/>
              <a:t> : add  the two middle numbers and then divide by 2!  </a:t>
            </a:r>
          </a:p>
          <a:p>
            <a:pPr marL="0" indent="0" algn="ctr">
              <a:buNone/>
            </a:pPr>
            <a:r>
              <a:rPr lang="en-US" b="1" dirty="0" smtClean="0"/>
              <a:t>25 + 24 = 49</a:t>
            </a:r>
          </a:p>
          <a:p>
            <a:pPr marL="0" indent="0">
              <a:buNone/>
            </a:pPr>
            <a:r>
              <a:rPr lang="en-US" b="1" dirty="0" smtClean="0"/>
              <a:t>3</a:t>
            </a:r>
            <a:r>
              <a:rPr lang="en-US" b="1" baseline="30000" dirty="0" smtClean="0"/>
              <a:t>rd</a:t>
            </a:r>
            <a:r>
              <a:rPr lang="en-US" b="1" dirty="0" smtClean="0"/>
              <a:t>: Divide the sum of the two numbers by 2!</a:t>
            </a:r>
          </a:p>
          <a:p>
            <a:pPr marL="0" indent="0" algn="ctr">
              <a:buNone/>
            </a:pPr>
            <a:r>
              <a:rPr lang="en-US" b="1" dirty="0" smtClean="0"/>
              <a:t>49 /2 =24.5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886200" cy="4637320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median</a:t>
            </a:r>
            <a:r>
              <a:rPr lang="en-US" sz="3600" dirty="0"/>
              <a:t> is the middle </a:t>
            </a:r>
            <a:r>
              <a:rPr lang="en-US" sz="3600" dirty="0" smtClean="0"/>
              <a:t>value!</a:t>
            </a:r>
          </a:p>
          <a:p>
            <a:r>
              <a:rPr lang="en-US" sz="3600" dirty="0" smtClean="0"/>
              <a:t>If you have an even amount of numbers you may have to add the two middle numbers  and divide by 2 to find the median !</a:t>
            </a:r>
          </a:p>
        </p:txBody>
      </p:sp>
    </p:spTree>
    <p:extLst>
      <p:ext uri="{BB962C8B-B14F-4D97-AF65-F5344CB8AC3E}">
        <p14:creationId xmlns:p14="http://schemas.microsoft.com/office/powerpoint/2010/main" xmlns="" val="1216642516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Range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7200" y="304800"/>
            <a:ext cx="3866764" cy="6553200"/>
          </a:xfrm>
        </p:spPr>
        <p:txBody>
          <a:bodyPr>
            <a:normAutofit/>
          </a:bodyPr>
          <a:lstStyle/>
          <a:p>
            <a:endParaRPr lang="en-US" b="1" dirty="0" smtClean="0"/>
          </a:p>
          <a:p>
            <a:pPr marL="0" indent="0" algn="ctr">
              <a:buNone/>
            </a:pPr>
            <a:r>
              <a:rPr lang="en-US" sz="3200" b="1" u="sng" dirty="0"/>
              <a:t>18, 12, 16</a:t>
            </a:r>
          </a:p>
          <a:p>
            <a:pPr marL="0" indent="0">
              <a:buNone/>
            </a:pPr>
            <a:r>
              <a:rPr lang="en-US" sz="3200" b="1" dirty="0" smtClean="0"/>
              <a:t>If you were given  the list of numbers  above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range </a:t>
            </a:r>
            <a:r>
              <a:rPr lang="en-US" sz="3200" b="1" dirty="0" smtClean="0"/>
              <a:t>would be 6 because…..</a:t>
            </a:r>
            <a:endParaRPr lang="en-US" sz="3200" b="1" dirty="0"/>
          </a:p>
          <a:p>
            <a:pPr marL="0" indent="0" algn="ctr">
              <a:buNone/>
            </a:pPr>
            <a:r>
              <a:rPr lang="en-US" sz="3200" b="1" dirty="0" smtClean="0">
                <a:solidFill>
                  <a:srgbClr val="C00000"/>
                </a:solidFill>
              </a:rPr>
              <a:t>18 – 12= 6</a:t>
            </a:r>
          </a:p>
          <a:p>
            <a:pPr marL="0" indent="0" algn="ctr">
              <a:buNone/>
            </a:pPr>
            <a:endParaRPr lang="en-US" sz="38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endParaRPr lang="en-US" sz="3800" b="1" dirty="0" smtClean="0">
              <a:solidFill>
                <a:srgbClr val="C0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915880"/>
            <a:ext cx="3526465" cy="4180119"/>
          </a:xfrm>
        </p:spPr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 smtClean="0">
                <a:solidFill>
                  <a:srgbClr val="FF0000"/>
                </a:solidFill>
              </a:rPr>
              <a:t>range</a:t>
            </a:r>
            <a:r>
              <a:rPr lang="en-US" sz="3600" dirty="0" smtClean="0"/>
              <a:t> </a:t>
            </a:r>
            <a:r>
              <a:rPr lang="en-US" sz="3600" dirty="0"/>
              <a:t>is </a:t>
            </a:r>
            <a:r>
              <a:rPr lang="en-US" sz="3600" dirty="0" smtClean="0"/>
              <a:t> </a:t>
            </a:r>
            <a:r>
              <a:rPr lang="en-US" sz="3600" dirty="0"/>
              <a:t>the difference between the largest and smallest </a:t>
            </a:r>
            <a:r>
              <a:rPr lang="en-US" sz="3600" dirty="0" smtClean="0"/>
              <a:t>values in a set of numbers!</a:t>
            </a:r>
            <a:endParaRPr lang="en-US" sz="3600" dirty="0"/>
          </a:p>
        </p:txBody>
      </p:sp>
      <p:pic>
        <p:nvPicPr>
          <p:cNvPr id="2050" name="Picture 2" descr="C:\Documents and Settings\HP_Owner\Local Settings\Temporary Internet Files\Content.IE5\AU6PSDX1\MC9002865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495800"/>
            <a:ext cx="2355954" cy="2186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63319703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600" dirty="0" smtClean="0"/>
              <a:t>Mode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0" y="228600"/>
            <a:ext cx="4019164" cy="5791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In this set of numbers:</a:t>
            </a:r>
          </a:p>
          <a:p>
            <a:pPr marL="0" indent="0" algn="ctr">
              <a:buNone/>
            </a:pPr>
            <a:r>
              <a:rPr lang="en-US" sz="3200" u="sng" dirty="0" smtClean="0"/>
              <a:t>9, 10, 8, 9, 7</a:t>
            </a:r>
          </a:p>
          <a:p>
            <a:pPr marL="0" indent="0">
              <a:buNone/>
            </a:pPr>
            <a:endParaRPr lang="en-US" sz="3200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9 </a:t>
            </a:r>
            <a:r>
              <a:rPr lang="en-US" sz="3200" dirty="0" smtClean="0"/>
              <a:t>is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Mode!</a:t>
            </a:r>
          </a:p>
          <a:p>
            <a:pPr marL="0" indent="0" algn="ctr">
              <a:buNone/>
            </a:pPr>
            <a:endParaRPr lang="en-US" sz="32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733801" cy="4561120"/>
          </a:xfrm>
        </p:spPr>
        <p:txBody>
          <a:bodyPr>
            <a:noAutofit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mode </a:t>
            </a:r>
            <a:r>
              <a:rPr lang="en-US" sz="3600" dirty="0"/>
              <a:t>is the number that is repeated more often than any </a:t>
            </a:r>
            <a:r>
              <a:rPr lang="en-US" sz="3600" dirty="0" smtClean="0"/>
              <a:t>other number in the list!</a:t>
            </a:r>
            <a:endParaRPr lang="en-US" sz="3600" dirty="0"/>
          </a:p>
        </p:txBody>
      </p:sp>
      <p:pic>
        <p:nvPicPr>
          <p:cNvPr id="3074" name="Picture 2" descr="C:\Documents and Settings\HP_Owner\Local Settings\Temporary Internet Files\Content.IE5\6LY8D9ZS\MC90025065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08129" y="2808500"/>
            <a:ext cx="4063834" cy="328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9145632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6325" cy="1066800"/>
          </a:xfrm>
        </p:spPr>
        <p:txBody>
          <a:bodyPr>
            <a:noAutofit/>
          </a:bodyPr>
          <a:lstStyle/>
          <a:p>
            <a:r>
              <a:rPr lang="en-US" sz="6600" i="1" dirty="0" smtClean="0"/>
              <a:t>Mean</a:t>
            </a:r>
            <a:endParaRPr lang="en-US" sz="6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8600" y="457200"/>
            <a:ext cx="4095364" cy="58674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u="sng" dirty="0" smtClean="0"/>
              <a:t>2, 4,</a:t>
            </a:r>
            <a:r>
              <a:rPr lang="en-US" sz="3200" u="sng" dirty="0"/>
              <a:t> 8, 10</a:t>
            </a:r>
          </a:p>
          <a:p>
            <a:pPr marL="0" indent="0">
              <a:buNone/>
            </a:pPr>
            <a:r>
              <a:rPr lang="en-US" sz="3200" b="1" dirty="0" smtClean="0"/>
              <a:t>1</a:t>
            </a:r>
            <a:r>
              <a:rPr lang="en-US" sz="3200" b="1" baseline="30000" dirty="0" smtClean="0"/>
              <a:t>st</a:t>
            </a:r>
            <a:r>
              <a:rPr lang="en-US" sz="3200" b="1" dirty="0" smtClean="0"/>
              <a:t> step</a:t>
            </a:r>
            <a:r>
              <a:rPr lang="en-US" sz="3200" dirty="0" smtClean="0"/>
              <a:t>: add up all of the numbers!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2 +4+8+10 =24</a:t>
            </a:r>
          </a:p>
          <a:p>
            <a:pPr marL="0" indent="0">
              <a:buNone/>
            </a:pPr>
            <a:r>
              <a:rPr lang="en-US" sz="3200" b="1" dirty="0" smtClean="0"/>
              <a:t>2</a:t>
            </a:r>
            <a:r>
              <a:rPr lang="en-US" sz="3200" b="1" baseline="30000" dirty="0" smtClean="0"/>
              <a:t>nd</a:t>
            </a:r>
            <a:r>
              <a:rPr lang="en-US" sz="3200" b="1" dirty="0" smtClean="0"/>
              <a:t> step</a:t>
            </a:r>
            <a:r>
              <a:rPr lang="en-US" sz="3200" dirty="0" smtClean="0"/>
              <a:t>: divide by the total by the amount of numbers you had!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chemeClr val="bg1"/>
                </a:solidFill>
              </a:rPr>
              <a:t>24/4=</a:t>
            </a:r>
            <a:r>
              <a:rPr lang="en-US" sz="3200" dirty="0" smtClean="0">
                <a:solidFill>
                  <a:srgbClr val="C00000"/>
                </a:solidFill>
              </a:rPr>
              <a:t>6</a:t>
            </a:r>
          </a:p>
          <a:p>
            <a:pPr marL="0" indent="0" algn="ctr">
              <a:buNone/>
            </a:pPr>
            <a:r>
              <a:rPr lang="en-US" sz="3200" dirty="0" smtClean="0">
                <a:solidFill>
                  <a:srgbClr val="C00000"/>
                </a:solidFill>
              </a:rPr>
              <a:t>6 </a:t>
            </a:r>
            <a:r>
              <a:rPr lang="en-US" sz="3200" dirty="0" smtClean="0"/>
              <a:t>is the </a:t>
            </a:r>
            <a:r>
              <a:rPr lang="en-US" sz="3200" b="1" u="sng" dirty="0" smtClean="0">
                <a:solidFill>
                  <a:schemeClr val="accent1">
                    <a:lumMod val="50000"/>
                  </a:schemeClr>
                </a:solidFill>
              </a:rPr>
              <a:t>mean!</a:t>
            </a:r>
            <a:endParaRPr lang="en-US" sz="3200" b="1" u="sng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915880"/>
            <a:ext cx="3755065" cy="4332519"/>
          </a:xfrm>
        </p:spPr>
        <p:txBody>
          <a:bodyPr>
            <a:normAutofit/>
          </a:bodyPr>
          <a:lstStyle/>
          <a:p>
            <a:r>
              <a:rPr lang="en-US" sz="3600" dirty="0"/>
              <a:t>The </a:t>
            </a:r>
            <a:r>
              <a:rPr lang="en-US" sz="3600" dirty="0">
                <a:solidFill>
                  <a:srgbClr val="FF0000"/>
                </a:solidFill>
              </a:rPr>
              <a:t>mean</a:t>
            </a:r>
            <a:r>
              <a:rPr lang="en-US" sz="3600" dirty="0"/>
              <a:t> is the </a:t>
            </a:r>
            <a:r>
              <a:rPr lang="en-US" sz="3600" dirty="0" smtClean="0"/>
              <a:t>average ! </a:t>
            </a:r>
          </a:p>
          <a:p>
            <a:r>
              <a:rPr lang="en-US" sz="3600" dirty="0" smtClean="0"/>
              <a:t>You find the mean by adding up all of the numbers in your list and dividing!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xmlns="" val="8829907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err="1" smtClean="0"/>
              <a:t>REview</a:t>
            </a:r>
            <a:endParaRPr lang="en-US" sz="6000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pPr marL="342900" indent="-342900">
              <a:buAutoNum type="arabicParenR"/>
            </a:pPr>
            <a:r>
              <a:rPr lang="en-US" sz="3600" dirty="0" smtClean="0"/>
              <a:t>What is the median?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range?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mode?</a:t>
            </a:r>
          </a:p>
          <a:p>
            <a:pPr marL="342900" indent="-342900">
              <a:buAutoNum type="arabicParenR"/>
            </a:pPr>
            <a:r>
              <a:rPr lang="en-US" sz="3600" dirty="0" smtClean="0"/>
              <a:t>What is the Mean?</a:t>
            </a:r>
            <a:endParaRPr lang="en-US" sz="3600" dirty="0"/>
          </a:p>
        </p:txBody>
      </p:sp>
      <p:pic>
        <p:nvPicPr>
          <p:cNvPr id="4100" name="Picture 4" descr="C:\Documents and Settings\HP_Owner\Local Settings\Temporary Internet Files\Content.IE5\AU6PSDX1\MC90013027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524000"/>
            <a:ext cx="3452388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64229829"/>
      </p:ext>
    </p:extLst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TC101859861[[fn=Tradeshow]]</Template>
  <TotalTime>83</TotalTime>
  <Words>316</Words>
  <Application>Microsoft Office PowerPoint</Application>
  <PresentationFormat>On-screen Show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Tradeshow</vt:lpstr>
      <vt:lpstr>Median, Range, Mode,  (&amp; Mean)</vt:lpstr>
      <vt:lpstr>Median:</vt:lpstr>
      <vt:lpstr>Range</vt:lpstr>
      <vt:lpstr>Mode</vt:lpstr>
      <vt:lpstr>Mean</vt:lpstr>
      <vt:lpstr>REview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 DigG</dc:creator>
  <cp:lastModifiedBy>Tom DigG</cp:lastModifiedBy>
  <cp:revision>23</cp:revision>
  <dcterms:created xsi:type="dcterms:W3CDTF">2010-11-02T20:53:10Z</dcterms:created>
  <dcterms:modified xsi:type="dcterms:W3CDTF">2010-11-04T16:22:07Z</dcterms:modified>
</cp:coreProperties>
</file>